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8" r:id="rId1"/>
  </p:sldMasterIdLst>
  <p:notesMasterIdLst>
    <p:notesMasterId r:id="rId14"/>
  </p:notesMasterIdLst>
  <p:sldIdLst>
    <p:sldId id="288" r:id="rId2"/>
    <p:sldId id="257" r:id="rId3"/>
    <p:sldId id="276" r:id="rId4"/>
    <p:sldId id="274" r:id="rId5"/>
    <p:sldId id="283" r:id="rId6"/>
    <p:sldId id="290" r:id="rId7"/>
    <p:sldId id="282" r:id="rId8"/>
    <p:sldId id="286" r:id="rId9"/>
    <p:sldId id="287" r:id="rId10"/>
    <p:sldId id="284" r:id="rId11"/>
    <p:sldId id="289" r:id="rId12"/>
    <p:sldId id="285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youn kim" initials="n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8181"/>
    <a:srgbClr val="ADADAD"/>
    <a:srgbClr val="D4C8BA"/>
    <a:srgbClr val="E2B983"/>
    <a:srgbClr val="FBE7E8"/>
    <a:srgbClr val="FF9999"/>
    <a:srgbClr val="979797"/>
    <a:srgbClr val="2F956E"/>
    <a:srgbClr val="F28440"/>
    <a:srgbClr val="E2F2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58" autoAdjust="0"/>
    <p:restoredTop sz="98193" autoAdjust="0"/>
  </p:normalViewPr>
  <p:slideViewPr>
    <p:cSldViewPr snapToGrid="0">
      <p:cViewPr>
        <p:scale>
          <a:sx n="100" d="100"/>
          <a:sy n="100" d="100"/>
        </p:scale>
        <p:origin x="-1320" y="-390"/>
      </p:cViewPr>
      <p:guideLst>
        <p:guide orient="horz" pos="2177"/>
        <p:guide pos="384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pPr/>
              <a:t>2019/11/8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073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30E44-A077-4AA9-8E65-5C2B02D1975F}" type="datetimeFigureOut">
              <a:rPr lang="ko-KR" altLang="en-US" smtClean="0"/>
              <a:pPr/>
              <a:t>2019-11-08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F3EDA-6A73-4ADE-912E-4D1F9A97EC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387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30E44-A077-4AA9-8E65-5C2B02D1975F}" type="datetimeFigureOut">
              <a:rPr lang="ko-KR" altLang="en-US" smtClean="0"/>
              <a:pPr/>
              <a:t>2019-11-08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F3EDA-6A73-4ADE-912E-4D1F9A97EC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382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785600" y="274641"/>
            <a:ext cx="36576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2800" y="274641"/>
            <a:ext cx="107696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30E44-A077-4AA9-8E65-5C2B02D1975F}" type="datetimeFigureOut">
              <a:rPr lang="ko-KR" altLang="en-US" smtClean="0"/>
              <a:pPr/>
              <a:t>2019-11-08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F3EDA-6A73-4ADE-912E-4D1F9A97EC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972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30E44-A077-4AA9-8E65-5C2B02D1975F}" type="datetimeFigureOut">
              <a:rPr lang="ko-KR" altLang="en-US" smtClean="0"/>
              <a:pPr/>
              <a:t>2019-11-08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F3EDA-6A73-4ADE-912E-4D1F9A97EC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676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30E44-A077-4AA9-8E65-5C2B02D1975F}" type="datetimeFigureOut">
              <a:rPr lang="ko-KR" altLang="en-US" smtClean="0"/>
              <a:pPr/>
              <a:t>2019-11-08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F3EDA-6A73-4ADE-912E-4D1F9A97EC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193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28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296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30E44-A077-4AA9-8E65-5C2B02D1975F}" type="datetimeFigureOut">
              <a:rPr lang="ko-KR" altLang="en-US" smtClean="0"/>
              <a:pPr/>
              <a:t>2019-11-08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F3EDA-6A73-4ADE-912E-4D1F9A97EC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003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30E44-A077-4AA9-8E65-5C2B02D1975F}" type="datetimeFigureOut">
              <a:rPr lang="ko-KR" altLang="en-US" smtClean="0"/>
              <a:pPr/>
              <a:t>2019-11-08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F3EDA-6A73-4ADE-912E-4D1F9A97EC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871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30E44-A077-4AA9-8E65-5C2B02D1975F}" type="datetimeFigureOut">
              <a:rPr lang="ko-KR" altLang="en-US" smtClean="0"/>
              <a:pPr/>
              <a:t>2019-11-08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F3EDA-6A73-4ADE-912E-4D1F9A97EC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644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30E44-A077-4AA9-8E65-5C2B02D1975F}" type="datetimeFigureOut">
              <a:rPr lang="ko-KR" altLang="en-US" smtClean="0"/>
              <a:pPr/>
              <a:t>2019-11-08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F3EDA-6A73-4ADE-912E-4D1F9A97EC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725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30E44-A077-4AA9-8E65-5C2B02D1975F}" type="datetimeFigureOut">
              <a:rPr lang="ko-KR" altLang="en-US" smtClean="0"/>
              <a:pPr/>
              <a:t>2019-11-08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F3EDA-6A73-4ADE-912E-4D1F9A97EC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740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30E44-A077-4AA9-8E65-5C2B02D1975F}" type="datetimeFigureOut">
              <a:rPr lang="ko-KR" altLang="en-US" smtClean="0"/>
              <a:pPr/>
              <a:t>2019-11-08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F3EDA-6A73-4ADE-912E-4D1F9A97EC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421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50000"/>
            <a:lum/>
          </a:blip>
          <a:srcRect/>
          <a:tile tx="374650" ty="-6350" sx="92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30E44-A077-4AA9-8E65-5C2B02D1975F}" type="datetimeFigureOut">
              <a:rPr lang="ko-KR" altLang="en-US" smtClean="0"/>
              <a:pPr/>
              <a:t>2019-11-08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5F3EDA-6A73-4ADE-912E-4D1F9A97EC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251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index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22" b="8758"/>
          <a:stretch/>
        </p:blipFill>
        <p:spPr bwMode="auto">
          <a:xfrm>
            <a:off x="47767" y="696035"/>
            <a:ext cx="7502948" cy="409294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30" b="5669"/>
          <a:stretch/>
        </p:blipFill>
        <p:spPr bwMode="auto">
          <a:xfrm>
            <a:off x="353930" y="961598"/>
            <a:ext cx="8776422" cy="437966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이등변 삼각형 51"/>
          <p:cNvSpPr/>
          <p:nvPr/>
        </p:nvSpPr>
        <p:spPr>
          <a:xfrm rot="10800000">
            <a:off x="-2144512" y="9593851"/>
            <a:ext cx="415566" cy="219992"/>
          </a:xfrm>
          <a:prstGeom prst="triangle">
            <a:avLst>
              <a:gd name="adj" fmla="val 0"/>
            </a:avLst>
          </a:prstGeom>
          <a:solidFill>
            <a:srgbClr val="FBE7E8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962" t="6711" r="962" b="8421"/>
          <a:stretch/>
        </p:blipFill>
        <p:spPr bwMode="auto">
          <a:xfrm>
            <a:off x="1745532" y="1263418"/>
            <a:ext cx="8880529" cy="455919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38100" dir="10200000" sx="101000" sy="101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grpSp>
        <p:nvGrpSpPr>
          <p:cNvPr id="8" name="그룹 13"/>
          <p:cNvGrpSpPr/>
          <p:nvPr/>
        </p:nvGrpSpPr>
        <p:grpSpPr>
          <a:xfrm>
            <a:off x="353930" y="3002006"/>
            <a:ext cx="3903109" cy="996556"/>
            <a:chOff x="-1979229" y="740670"/>
            <a:chExt cx="2307771" cy="1013643"/>
          </a:xfrm>
          <a:effectLst>
            <a:outerShdw blurRad="190500" dist="88900" sx="103000" sy="103000" algn="l" rotWithShape="0">
              <a:prstClr val="black">
                <a:alpha val="40000"/>
              </a:prstClr>
            </a:outerShdw>
          </a:effectLst>
        </p:grpSpPr>
        <p:sp>
          <p:nvSpPr>
            <p:cNvPr id="9" name="직사각형 8"/>
            <p:cNvSpPr/>
            <p:nvPr/>
          </p:nvSpPr>
          <p:spPr>
            <a:xfrm>
              <a:off x="-1979229" y="740670"/>
              <a:ext cx="2307771" cy="667657"/>
            </a:xfrm>
            <a:prstGeom prst="rect">
              <a:avLst/>
            </a:prstGeom>
            <a:solidFill>
              <a:srgbClr val="ADADAD">
                <a:alpha val="98824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이등변 삼각형 9"/>
            <p:cNvSpPr/>
            <p:nvPr/>
          </p:nvSpPr>
          <p:spPr>
            <a:xfrm rot="10800000">
              <a:off x="-1915392" y="1423306"/>
              <a:ext cx="406186" cy="331007"/>
            </a:xfrm>
            <a:prstGeom prst="triangle">
              <a:avLst>
                <a:gd name="adj" fmla="val 0"/>
              </a:avLst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906692" y="3081350"/>
            <a:ext cx="28135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E2B9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HY강B" pitchFamily="18" charset="-127"/>
              </a:rPr>
              <a:t>최고은 포트폴리오 </a:t>
            </a:r>
            <a:endParaRPr lang="en-US" altLang="ko-KR" sz="2400" b="1" dirty="0" smtClean="0">
              <a:solidFill>
                <a:srgbClr val="E2B98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641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0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0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/>
          <p:cNvGrpSpPr/>
          <p:nvPr/>
        </p:nvGrpSpPr>
        <p:grpSpPr>
          <a:xfrm>
            <a:off x="637201" y="584233"/>
            <a:ext cx="11220294" cy="6051387"/>
            <a:chOff x="159655" y="845101"/>
            <a:chExt cx="5094517" cy="5396949"/>
          </a:xfrm>
          <a:solidFill>
            <a:srgbClr val="FBE7E8">
              <a:alpha val="61961"/>
            </a:srgbClr>
          </a:solidFill>
        </p:grpSpPr>
        <p:sp>
          <p:nvSpPr>
            <p:cNvPr id="46" name="직사각형 45"/>
            <p:cNvSpPr/>
            <p:nvPr/>
          </p:nvSpPr>
          <p:spPr>
            <a:xfrm>
              <a:off x="159657" y="845101"/>
              <a:ext cx="5094515" cy="5196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이등변 삼각형 51"/>
            <p:cNvSpPr/>
            <p:nvPr/>
          </p:nvSpPr>
          <p:spPr>
            <a:xfrm rot="10800000">
              <a:off x="159655" y="6041213"/>
              <a:ext cx="195318" cy="200837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13"/>
          <p:cNvGrpSpPr/>
          <p:nvPr/>
        </p:nvGrpSpPr>
        <p:grpSpPr>
          <a:xfrm>
            <a:off x="209721" y="295013"/>
            <a:ext cx="3217427" cy="795098"/>
            <a:chOff x="-1979229" y="740670"/>
            <a:chExt cx="2307771" cy="808730"/>
          </a:xfrm>
        </p:grpSpPr>
        <p:sp>
          <p:nvSpPr>
            <p:cNvPr id="9" name="직사각형 8"/>
            <p:cNvSpPr/>
            <p:nvPr/>
          </p:nvSpPr>
          <p:spPr>
            <a:xfrm>
              <a:off x="-1979229" y="740670"/>
              <a:ext cx="2307771" cy="667657"/>
            </a:xfrm>
            <a:prstGeom prst="rect">
              <a:avLst/>
            </a:prstGeom>
            <a:solidFill>
              <a:srgbClr val="ADADAD">
                <a:alpha val="98824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10800000">
              <a:off x="-1915392" y="1423307"/>
              <a:ext cx="209433" cy="126093"/>
            </a:xfrm>
            <a:prstGeom prst="triangle">
              <a:avLst>
                <a:gd name="adj" fmla="val 0"/>
              </a:avLst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67296" y="385528"/>
            <a:ext cx="3164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E2B9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itchFamily="18" charset="-127"/>
                <a:ea typeface="HY강B" pitchFamily="18" charset="-127"/>
              </a:rPr>
              <a:t>WIRE FRAME_SUB PAGE</a:t>
            </a:r>
            <a:endParaRPr lang="en-US" altLang="ko-KR" sz="2400" b="1" dirty="0" smtClean="0">
              <a:solidFill>
                <a:srgbClr val="E2B98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5697316" y="3028950"/>
            <a:ext cx="571500" cy="44450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rgbClr val="ADADAD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74" t="22171" r="23282" b="16297"/>
          <a:stretch/>
        </p:blipFill>
        <p:spPr bwMode="auto">
          <a:xfrm>
            <a:off x="3427148" y="776117"/>
            <a:ext cx="5368471" cy="539466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사각형 설명선 14"/>
          <p:cNvSpPr/>
          <p:nvPr/>
        </p:nvSpPr>
        <p:spPr>
          <a:xfrm>
            <a:off x="8924715" y="847193"/>
            <a:ext cx="2162894" cy="1448113"/>
          </a:xfrm>
          <a:prstGeom prst="wedgeRectCallout">
            <a:avLst>
              <a:gd name="adj1" fmla="val -168439"/>
              <a:gd name="adj2" fmla="val -41259"/>
            </a:avLst>
          </a:prstGeom>
          <a:solidFill>
            <a:schemeClr val="bg1"/>
          </a:solidFill>
          <a:ln>
            <a:solidFill>
              <a:srgbClr val="8181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BREADCRUM</a:t>
            </a:r>
            <a:r>
              <a:rPr lang="ko-KR" altLang="en-US" sz="1600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대신의 현재 서브페이지위치를 애니메이션 효과로 강조 </a:t>
            </a:r>
            <a:endParaRPr lang="ko-KR" altLang="en-US" sz="1600" dirty="0">
              <a:solidFill>
                <a:srgbClr val="818181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7" name="사각형 설명선 16"/>
          <p:cNvSpPr/>
          <p:nvPr/>
        </p:nvSpPr>
        <p:spPr>
          <a:xfrm>
            <a:off x="8481294" y="3968591"/>
            <a:ext cx="3049736" cy="951384"/>
          </a:xfrm>
          <a:prstGeom prst="wedgeRectCallout">
            <a:avLst>
              <a:gd name="adj1" fmla="val -103857"/>
              <a:gd name="adj2" fmla="val 74483"/>
            </a:avLst>
          </a:prstGeom>
          <a:solidFill>
            <a:schemeClr val="bg1"/>
          </a:solidFill>
          <a:ln>
            <a:solidFill>
              <a:srgbClr val="8181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HOVER:</a:t>
            </a:r>
          </a:p>
          <a:p>
            <a:pPr algn="ctr"/>
            <a:r>
              <a:rPr lang="ko-KR" altLang="en-US" sz="1600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색깔 변경 </a:t>
            </a:r>
            <a:r>
              <a:rPr lang="ko-KR" altLang="en-US" sz="1600" dirty="0" err="1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후과</a:t>
            </a:r>
            <a:r>
              <a:rPr lang="ko-KR" altLang="en-US" sz="1600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 오른쪽 페이지 접기 효과가 들어감</a:t>
            </a:r>
            <a:r>
              <a:rPr lang="en-US" altLang="ko-KR" sz="1600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 </a:t>
            </a:r>
            <a:endParaRPr lang="ko-KR" altLang="en-US" sz="1600" dirty="0">
              <a:solidFill>
                <a:srgbClr val="818181"/>
              </a:solidFill>
              <a:latin typeface="HY강M" pitchFamily="18" charset="-127"/>
              <a:ea typeface="HY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051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75" t="11485" r="43195" b="10651"/>
          <a:stretch/>
        </p:blipFill>
        <p:spPr bwMode="auto">
          <a:xfrm>
            <a:off x="1423469" y="617476"/>
            <a:ext cx="3299455" cy="5551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17058" y="62662"/>
            <a:ext cx="1934392" cy="676416"/>
          </a:xfrm>
          <a:prstGeom prst="rect">
            <a:avLst/>
          </a:prstGeom>
          <a:solidFill>
            <a:srgbClr val="ADADAD">
              <a:alpha val="98824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52425" y="205974"/>
            <a:ext cx="1486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E2B9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PROTOTYPE</a:t>
            </a:r>
            <a:endParaRPr lang="en-US" altLang="ko-KR" b="1" dirty="0">
              <a:solidFill>
                <a:srgbClr val="E2B98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5780580" y="1460053"/>
            <a:ext cx="0" cy="4332205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392261" y="347751"/>
            <a:ext cx="16578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8181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itchFamily="18" charset="-127"/>
                <a:ea typeface="HY강B" pitchFamily="18" charset="-127"/>
              </a:rPr>
              <a:t>MAIN PAGE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2" t="20371" r="39653" b="20247"/>
          <a:stretch/>
        </p:blipFill>
        <p:spPr bwMode="auto">
          <a:xfrm>
            <a:off x="6582426" y="994537"/>
            <a:ext cx="4747848" cy="4797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8225220" y="344473"/>
            <a:ext cx="14622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8181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itchFamily="18" charset="-127"/>
                <a:ea typeface="HY강B" pitchFamily="18" charset="-127"/>
              </a:rPr>
              <a:t>SUB PAGE</a:t>
            </a:r>
          </a:p>
        </p:txBody>
      </p:sp>
    </p:spTree>
    <p:extLst>
      <p:ext uri="{BB962C8B-B14F-4D97-AF65-F5344CB8AC3E}">
        <p14:creationId xmlns:p14="http://schemas.microsoft.com/office/powerpoint/2010/main" val="94291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586165" y="592628"/>
            <a:ext cx="11220290" cy="5826199"/>
          </a:xfrm>
          <a:prstGeom prst="rect">
            <a:avLst/>
          </a:prstGeom>
          <a:solidFill>
            <a:srgbClr val="FBE7E8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3"/>
          <p:cNvGrpSpPr/>
          <p:nvPr/>
        </p:nvGrpSpPr>
        <p:grpSpPr>
          <a:xfrm>
            <a:off x="252333" y="288288"/>
            <a:ext cx="1934392" cy="963099"/>
            <a:chOff x="-1979229" y="740670"/>
            <a:chExt cx="2307771" cy="808730"/>
          </a:xfrm>
        </p:grpSpPr>
        <p:sp>
          <p:nvSpPr>
            <p:cNvPr id="6" name="직사각형 5"/>
            <p:cNvSpPr/>
            <p:nvPr/>
          </p:nvSpPr>
          <p:spPr>
            <a:xfrm>
              <a:off x="-1979229" y="740670"/>
              <a:ext cx="2307771" cy="667657"/>
            </a:xfrm>
            <a:prstGeom prst="rect">
              <a:avLst/>
            </a:prstGeom>
            <a:solidFill>
              <a:srgbClr val="ADADAD">
                <a:alpha val="98824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/>
            <p:cNvSpPr/>
            <p:nvPr/>
          </p:nvSpPr>
          <p:spPr>
            <a:xfrm rot="10800000">
              <a:off x="-1915392" y="1423307"/>
              <a:ext cx="209433" cy="126093"/>
            </a:xfrm>
            <a:prstGeom prst="triangle">
              <a:avLst>
                <a:gd name="adj" fmla="val 0"/>
              </a:avLst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4512050" y="2287748"/>
            <a:ext cx="286911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itchFamily="18" charset="-127"/>
                <a:ea typeface="HY강B" pitchFamily="18" charset="-127"/>
                <a:hlinkClick r:id="rId3" action="ppaction://hlinkfile"/>
              </a:rPr>
              <a:t>CLICK! </a:t>
            </a:r>
            <a:r>
              <a:rPr lang="en-US" altLang="ko-KR" sz="6600" b="1" dirty="0" smtClean="0">
                <a:solidFill>
                  <a:srgbClr val="8181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itchFamily="18" charset="-127"/>
                <a:ea typeface="HY강B" pitchFamily="18" charset="-127"/>
              </a:rPr>
              <a:t>ME</a:t>
            </a:r>
            <a:r>
              <a:rPr lang="en-US" altLang="ko-KR" sz="6600" b="1" dirty="0" smtClean="0">
                <a:solidFill>
                  <a:srgbClr val="8181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itchFamily="18" charset="-127"/>
                <a:ea typeface="HY강B" pitchFamily="18" charset="-127"/>
              </a:rPr>
              <a:t>!!!!!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97420" y="447521"/>
            <a:ext cx="16401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E2B9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itchFamily="18" charset="-127"/>
                <a:ea typeface="HY강B" pitchFamily="18" charset="-127"/>
              </a:rPr>
              <a:t>HOMEPAGE</a:t>
            </a:r>
            <a:endParaRPr lang="en-US" altLang="ko-KR" sz="2400" b="1" dirty="0" smtClean="0">
              <a:solidFill>
                <a:srgbClr val="E2B98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291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/>
          <p:cNvGrpSpPr/>
          <p:nvPr/>
        </p:nvGrpSpPr>
        <p:grpSpPr>
          <a:xfrm>
            <a:off x="673163" y="473140"/>
            <a:ext cx="11166416" cy="6076787"/>
            <a:chOff x="159655" y="845101"/>
            <a:chExt cx="5094517" cy="5396949"/>
          </a:xfrm>
          <a:solidFill>
            <a:srgbClr val="FBE7E8">
              <a:alpha val="61961"/>
            </a:srgbClr>
          </a:solidFill>
        </p:grpSpPr>
        <p:sp>
          <p:nvSpPr>
            <p:cNvPr id="46" name="직사각형 45"/>
            <p:cNvSpPr/>
            <p:nvPr/>
          </p:nvSpPr>
          <p:spPr>
            <a:xfrm>
              <a:off x="159657" y="845101"/>
              <a:ext cx="5094515" cy="5196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이등변 삼각형 51"/>
            <p:cNvSpPr/>
            <p:nvPr/>
          </p:nvSpPr>
          <p:spPr>
            <a:xfrm rot="10800000">
              <a:off x="159655" y="6041213"/>
              <a:ext cx="195318" cy="200837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13"/>
          <p:cNvGrpSpPr/>
          <p:nvPr/>
        </p:nvGrpSpPr>
        <p:grpSpPr>
          <a:xfrm>
            <a:off x="209721" y="295013"/>
            <a:ext cx="3217427" cy="795098"/>
            <a:chOff x="-1979229" y="740670"/>
            <a:chExt cx="2307771" cy="808730"/>
          </a:xfrm>
        </p:grpSpPr>
        <p:sp>
          <p:nvSpPr>
            <p:cNvPr id="9" name="직사각형 8"/>
            <p:cNvSpPr/>
            <p:nvPr/>
          </p:nvSpPr>
          <p:spPr>
            <a:xfrm>
              <a:off x="-1979229" y="740670"/>
              <a:ext cx="2307771" cy="667657"/>
            </a:xfrm>
            <a:prstGeom prst="rect">
              <a:avLst/>
            </a:prstGeom>
            <a:solidFill>
              <a:srgbClr val="ADADAD">
                <a:alpha val="98824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10800000">
              <a:off x="-1915392" y="1423307"/>
              <a:ext cx="209433" cy="126093"/>
            </a:xfrm>
            <a:prstGeom prst="triangle">
              <a:avLst>
                <a:gd name="adj" fmla="val 0"/>
              </a:avLst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470239" y="385528"/>
            <a:ext cx="25314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E2B9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HY강B" pitchFamily="18" charset="-127"/>
              </a:rPr>
              <a:t>MAIN PURPOSE</a:t>
            </a:r>
            <a:endParaRPr lang="en-US" altLang="ko-KR" sz="2400" b="1" dirty="0" smtClean="0">
              <a:solidFill>
                <a:srgbClr val="E2B98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HY강B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90577" y="1827941"/>
            <a:ext cx="4555244" cy="95410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사용자들에게 능률적</a:t>
            </a:r>
            <a:r>
              <a:rPr lang="en-US" altLang="ko-KR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, </a:t>
            </a:r>
            <a:r>
              <a:rPr lang="ko-KR" altLang="en-US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효과적인 </a:t>
            </a:r>
            <a:r>
              <a:rPr lang="ko-KR" altLang="en-US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홍보와 </a:t>
            </a:r>
            <a:r>
              <a:rPr lang="ko-KR" altLang="en-US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관련 </a:t>
            </a:r>
            <a:r>
              <a:rPr lang="ko-KR" altLang="en-US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정보제공 </a:t>
            </a:r>
            <a:endParaRPr lang="ko-KR" altLang="en-US" sz="2800" b="1" dirty="0">
              <a:solidFill>
                <a:srgbClr val="818181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33427" y="3593252"/>
            <a:ext cx="4648998" cy="95410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사용자들의 사이트 방문 </a:t>
            </a:r>
            <a:r>
              <a:rPr lang="ko-KR" altLang="en-US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후 서비스문의와 예약증대 </a:t>
            </a:r>
            <a:r>
              <a:rPr lang="ko-KR" altLang="en-US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기대</a:t>
            </a:r>
            <a:endParaRPr lang="en-US" altLang="ko-KR" sz="2800" b="1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28625" y="2099117"/>
            <a:ext cx="1636858" cy="2246769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의뢰인 입장에서의 충분한 이해와 </a:t>
            </a:r>
            <a:r>
              <a:rPr lang="ko-KR" altLang="en-US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설계</a:t>
            </a:r>
            <a:endParaRPr lang="ko-KR" altLang="en-US" sz="2800" b="1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2" name="아래쪽 화살표 21"/>
          <p:cNvSpPr/>
          <p:nvPr/>
        </p:nvSpPr>
        <p:spPr>
          <a:xfrm rot="16200000">
            <a:off x="3501582" y="2826376"/>
            <a:ext cx="571500" cy="44450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rgbClr val="ADADAD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3" name="아래쪽 화살표 22"/>
          <p:cNvSpPr/>
          <p:nvPr/>
        </p:nvSpPr>
        <p:spPr>
          <a:xfrm rot="16200000">
            <a:off x="6435516" y="2884071"/>
            <a:ext cx="571500" cy="44450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rgbClr val="ADADAD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1963" y="2254423"/>
            <a:ext cx="2396854" cy="1815882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클라이언트</a:t>
            </a:r>
            <a:r>
              <a:rPr lang="en-US" altLang="ko-KR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:</a:t>
            </a:r>
          </a:p>
          <a:p>
            <a:r>
              <a:rPr lang="ko-KR" altLang="en-US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최고은</a:t>
            </a:r>
            <a:endParaRPr lang="en-US" altLang="ko-KR" sz="2800" b="1" dirty="0" smtClean="0">
              <a:solidFill>
                <a:srgbClr val="818181"/>
              </a:solidFill>
              <a:latin typeface="HY강M" pitchFamily="18" charset="-127"/>
              <a:ea typeface="HY강M" pitchFamily="18" charset="-127"/>
            </a:endParaRPr>
          </a:p>
          <a:p>
            <a:r>
              <a:rPr lang="ko-KR" altLang="en-US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홈페이지 구축</a:t>
            </a:r>
            <a:r>
              <a:rPr lang="en-US" altLang="ko-KR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:</a:t>
            </a:r>
          </a:p>
          <a:p>
            <a:r>
              <a:rPr lang="ko-KR" altLang="en-US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최고은</a:t>
            </a:r>
            <a:endParaRPr lang="ko-KR" altLang="en-US" sz="2800" b="1" dirty="0">
              <a:solidFill>
                <a:srgbClr val="818181"/>
              </a:solidFill>
              <a:latin typeface="HY강M" pitchFamily="18" charset="-127"/>
              <a:ea typeface="HY강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588417" y="847193"/>
            <a:ext cx="10839294" cy="5396949"/>
            <a:chOff x="159655" y="845101"/>
            <a:chExt cx="5094517" cy="5396949"/>
          </a:xfrm>
          <a:solidFill>
            <a:srgbClr val="FBE7E8">
              <a:alpha val="61961"/>
            </a:srgbClr>
          </a:solidFill>
        </p:grpSpPr>
        <p:sp>
          <p:nvSpPr>
            <p:cNvPr id="17" name="직사각형 16"/>
            <p:cNvSpPr/>
            <p:nvPr/>
          </p:nvSpPr>
          <p:spPr>
            <a:xfrm>
              <a:off x="159657" y="845101"/>
              <a:ext cx="5094515" cy="5196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159655" y="6041213"/>
              <a:ext cx="195318" cy="200837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이등변 삼각형 6"/>
          <p:cNvSpPr/>
          <p:nvPr/>
        </p:nvSpPr>
        <p:spPr>
          <a:xfrm rot="10800000">
            <a:off x="298721" y="966143"/>
            <a:ext cx="291985" cy="123968"/>
          </a:xfrm>
          <a:prstGeom prst="triangle">
            <a:avLst>
              <a:gd name="adj" fmla="val 0"/>
            </a:avLst>
          </a:prstGeom>
          <a:solidFill>
            <a:srgbClr val="81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13"/>
          <p:cNvGrpSpPr/>
          <p:nvPr/>
        </p:nvGrpSpPr>
        <p:grpSpPr>
          <a:xfrm>
            <a:off x="209721" y="295013"/>
            <a:ext cx="3217427" cy="795098"/>
            <a:chOff x="-1979229" y="740670"/>
            <a:chExt cx="2307771" cy="808730"/>
          </a:xfrm>
        </p:grpSpPr>
        <p:sp>
          <p:nvSpPr>
            <p:cNvPr id="9" name="직사각형 8"/>
            <p:cNvSpPr/>
            <p:nvPr/>
          </p:nvSpPr>
          <p:spPr>
            <a:xfrm>
              <a:off x="-1979229" y="740670"/>
              <a:ext cx="2307771" cy="667657"/>
            </a:xfrm>
            <a:prstGeom prst="rect">
              <a:avLst/>
            </a:prstGeom>
            <a:solidFill>
              <a:srgbClr val="ADADAD">
                <a:alpha val="98824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10800000">
              <a:off x="-1915392" y="1423307"/>
              <a:ext cx="209433" cy="126093"/>
            </a:xfrm>
            <a:prstGeom prst="triangle">
              <a:avLst>
                <a:gd name="adj" fmla="val 0"/>
              </a:avLst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128273" y="385528"/>
            <a:ext cx="12153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E2B9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itchFamily="18" charset="-127"/>
                <a:ea typeface="HY강B" pitchFamily="18" charset="-127"/>
              </a:rPr>
              <a:t>P</a:t>
            </a:r>
            <a:r>
              <a:rPr lang="en-US" altLang="ko-KR" sz="2400" b="1" dirty="0" smtClean="0">
                <a:solidFill>
                  <a:srgbClr val="E2B9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itchFamily="18" charset="-127"/>
                <a:ea typeface="HY강B" pitchFamily="18" charset="-127"/>
              </a:rPr>
              <a:t>ersona</a:t>
            </a:r>
            <a:endParaRPr lang="en-US" altLang="ko-KR" sz="2400" b="1" dirty="0" smtClean="0">
              <a:solidFill>
                <a:srgbClr val="E2B98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45727" y="1971254"/>
            <a:ext cx="408198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err="1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뷰티</a:t>
            </a:r>
            <a:r>
              <a:rPr lang="ko-KR" altLang="en-US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 쪽에 </a:t>
            </a:r>
            <a:r>
              <a:rPr lang="ko-KR" altLang="en-US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관심 있는 </a:t>
            </a:r>
            <a:endParaRPr lang="en-US" altLang="ko-KR" sz="2800" b="1" dirty="0" smtClean="0">
              <a:solidFill>
                <a:srgbClr val="818181"/>
              </a:solidFill>
              <a:latin typeface="HY강M" pitchFamily="18" charset="-127"/>
              <a:ea typeface="HY강M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여성</a:t>
            </a:r>
            <a:r>
              <a:rPr lang="en-US" altLang="ko-KR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 </a:t>
            </a:r>
            <a:r>
              <a:rPr lang="en-US" altLang="ko-KR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BUT , </a:t>
            </a:r>
            <a:r>
              <a:rPr lang="ko-KR" altLang="en-US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주사용자는 </a:t>
            </a:r>
            <a:endParaRPr lang="en-US" altLang="ko-KR" sz="2800" b="1" dirty="0" smtClean="0">
              <a:solidFill>
                <a:srgbClr val="818181"/>
              </a:solidFill>
              <a:latin typeface="HY강M" pitchFamily="18" charset="-127"/>
              <a:ea typeface="HY강M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인터넷 사용률이 높은 </a:t>
            </a:r>
            <a:r>
              <a:rPr lang="en-US" altLang="ko-KR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20~30</a:t>
            </a:r>
            <a:r>
              <a:rPr lang="ko-KR" altLang="en-US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대 층이 대부분일 것으로 예상</a:t>
            </a:r>
            <a:endParaRPr lang="ko-KR" altLang="en-US" sz="2800" b="1" dirty="0">
              <a:solidFill>
                <a:srgbClr val="818181"/>
              </a:solidFill>
              <a:latin typeface="HY강M" pitchFamily="18" charset="-127"/>
              <a:ea typeface="HY강M" pitchFamily="18" charset="-127"/>
            </a:endParaRPr>
          </a:p>
        </p:txBody>
      </p:sp>
      <p:pic>
        <p:nvPicPr>
          <p:cNvPr id="1026" name="Picture 2" descr="http://cfile217.uf.daum.net/image/227C633E56A5D0010266B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908" y="1766432"/>
            <a:ext cx="2699481" cy="37075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소스 이미지 보기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9"/>
          <a:stretch/>
        </p:blipFill>
        <p:spPr bwMode="auto">
          <a:xfrm>
            <a:off x="4106379" y="1766432"/>
            <a:ext cx="2611919" cy="3708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06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9" t="8651" r="1814" b="13399"/>
          <a:stretch/>
        </p:blipFill>
        <p:spPr bwMode="auto">
          <a:xfrm>
            <a:off x="3290467" y="2724641"/>
            <a:ext cx="8267700" cy="4038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28345" y="101310"/>
            <a:ext cx="1934392" cy="733039"/>
          </a:xfrm>
          <a:prstGeom prst="rect">
            <a:avLst/>
          </a:prstGeom>
          <a:solidFill>
            <a:srgbClr val="ADADAD">
              <a:alpha val="98824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16134" y="144418"/>
            <a:ext cx="17588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E2B9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Benchmarking</a:t>
            </a:r>
          </a:p>
          <a:p>
            <a:pPr algn="ctr"/>
            <a:r>
              <a:rPr lang="en-US" altLang="ko-KR" b="1" dirty="0" smtClean="0">
                <a:solidFill>
                  <a:srgbClr val="E2B9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>
                <a:solidFill>
                  <a:srgbClr val="E2B9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</a:t>
            </a:r>
            <a:r>
              <a:rPr lang="en-US" altLang="ko-KR" b="1" dirty="0" smtClean="0">
                <a:solidFill>
                  <a:srgbClr val="E2B9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omepage</a:t>
            </a:r>
            <a:endParaRPr lang="en-US" altLang="ko-KR" b="1" dirty="0">
              <a:solidFill>
                <a:srgbClr val="E2B98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5759970" y="4140200"/>
            <a:ext cx="0" cy="116840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877766" y="267529"/>
            <a:ext cx="6611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altLang="zh-CN" sz="2800" b="1" spc="300" dirty="0">
                <a:ln w="11430"/>
                <a:solidFill>
                  <a:srgbClr val="E2B983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https://www.kimstotalbeauty.com</a:t>
            </a:r>
            <a:endParaRPr lang="ko-KR" altLang="en-US" sz="2800" b="1" spc="300" dirty="0">
              <a:ln w="11430"/>
              <a:solidFill>
                <a:srgbClr val="E2B983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" t="7179" r="1527" b="4872"/>
          <a:stretch/>
        </p:blipFill>
        <p:spPr bwMode="auto">
          <a:xfrm>
            <a:off x="446569" y="912305"/>
            <a:ext cx="7807571" cy="3812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0" y="4488120"/>
            <a:ext cx="504166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400" b="1" dirty="0" smtClean="0">
              <a:solidFill>
                <a:srgbClr val="818181"/>
              </a:solidFill>
              <a:latin typeface="HY강M" pitchFamily="18" charset="-127"/>
              <a:ea typeface="HY강M" pitchFamily="18" charset="-127"/>
            </a:endParaRPr>
          </a:p>
          <a:p>
            <a:pPr algn="ctr"/>
            <a:r>
              <a:rPr lang="en-US" altLang="ko-KR" sz="24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-</a:t>
            </a:r>
            <a:r>
              <a:rPr lang="ko-KR" altLang="en-US" sz="24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메인</a:t>
            </a:r>
            <a:r>
              <a:rPr lang="en-US" altLang="ko-KR" sz="24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,</a:t>
            </a:r>
            <a:r>
              <a:rPr lang="ko-KR" altLang="en-US" sz="24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상세페이지 색감과 </a:t>
            </a:r>
            <a:r>
              <a:rPr lang="ko-KR" altLang="en-US" sz="24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디자인</a:t>
            </a:r>
            <a:endParaRPr lang="en-US" altLang="ko-KR" sz="2400" b="1" dirty="0" smtClean="0">
              <a:solidFill>
                <a:srgbClr val="818181"/>
              </a:solidFill>
              <a:latin typeface="HY강M" pitchFamily="18" charset="-127"/>
              <a:ea typeface="HY강M" pitchFamily="18" charset="-127"/>
            </a:endParaRPr>
          </a:p>
          <a:p>
            <a:pPr algn="ctr"/>
            <a:r>
              <a:rPr lang="en-US" altLang="ko-KR" sz="2400" b="1" dirty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50%</a:t>
            </a:r>
            <a:r>
              <a:rPr lang="ko-KR" altLang="en-US" sz="2400" b="1" dirty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정도를 반영</a:t>
            </a:r>
            <a:endParaRPr lang="en-US" altLang="ko-KR" sz="2400" b="1" dirty="0" smtClean="0">
              <a:solidFill>
                <a:srgbClr val="818181"/>
              </a:solidFill>
              <a:latin typeface="HY강M" pitchFamily="18" charset="-127"/>
              <a:ea typeface="HY강M" pitchFamily="18" charset="-127"/>
            </a:endParaRPr>
          </a:p>
          <a:p>
            <a:pPr algn="ctr"/>
            <a:endParaRPr lang="en-US" altLang="ko-KR" sz="2400" b="1" dirty="0" smtClean="0">
              <a:solidFill>
                <a:srgbClr val="818181"/>
              </a:solidFill>
              <a:latin typeface="HY강M" pitchFamily="18" charset="-127"/>
              <a:ea typeface="HY강M" pitchFamily="18" charset="-127"/>
            </a:endParaRPr>
          </a:p>
          <a:p>
            <a:pPr algn="ctr"/>
            <a:r>
              <a:rPr lang="en-US" altLang="ko-KR" sz="24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-</a:t>
            </a:r>
            <a:r>
              <a:rPr lang="ko-KR" altLang="en-US" sz="24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메뉴 </a:t>
            </a:r>
            <a:r>
              <a:rPr lang="ko-KR" altLang="en-US" sz="24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스타일 </a:t>
            </a:r>
            <a:r>
              <a:rPr lang="ko-KR" altLang="en-US" sz="24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구성 효과 </a:t>
            </a:r>
            <a:endParaRPr lang="en-US" altLang="ko-KR" sz="2400" b="1" dirty="0" smtClean="0">
              <a:solidFill>
                <a:srgbClr val="818181"/>
              </a:solidFill>
              <a:latin typeface="HY강M" pitchFamily="18" charset="-127"/>
              <a:ea typeface="HY강M" pitchFamily="18" charset="-127"/>
            </a:endParaRPr>
          </a:p>
          <a:p>
            <a:pPr algn="ctr"/>
            <a:r>
              <a:rPr lang="ko-KR" altLang="en-US" sz="24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및 </a:t>
            </a:r>
            <a:r>
              <a:rPr lang="ko-KR" altLang="en-US" sz="2400" b="1" dirty="0" err="1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라벨링</a:t>
            </a:r>
            <a:endParaRPr lang="en-US" altLang="ko-KR" sz="2400" b="1" dirty="0" smtClean="0">
              <a:solidFill>
                <a:srgbClr val="818181"/>
              </a:solidFill>
              <a:latin typeface="HY강M" pitchFamily="18" charset="-127"/>
              <a:ea typeface="HY강M" pitchFamily="18" charset="-127"/>
            </a:endParaRPr>
          </a:p>
          <a:p>
            <a:pPr algn="ctr"/>
            <a:endParaRPr lang="ko-KR" altLang="en-US" sz="2800" b="1" dirty="0">
              <a:solidFill>
                <a:srgbClr val="ADAD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M" pitchFamily="18" charset="-127"/>
              <a:ea typeface="HY강M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/>
          <p:cNvGrpSpPr/>
          <p:nvPr/>
        </p:nvGrpSpPr>
        <p:grpSpPr>
          <a:xfrm>
            <a:off x="571969" y="612327"/>
            <a:ext cx="11172355" cy="6033950"/>
            <a:chOff x="159655" y="845101"/>
            <a:chExt cx="5094517" cy="5396949"/>
          </a:xfrm>
          <a:solidFill>
            <a:srgbClr val="FBE7E8">
              <a:alpha val="61961"/>
            </a:srgbClr>
          </a:solidFill>
        </p:grpSpPr>
        <p:sp>
          <p:nvSpPr>
            <p:cNvPr id="46" name="직사각형 45"/>
            <p:cNvSpPr/>
            <p:nvPr/>
          </p:nvSpPr>
          <p:spPr>
            <a:xfrm>
              <a:off x="159657" y="845101"/>
              <a:ext cx="5094515" cy="5196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이등변 삼각형 51"/>
            <p:cNvSpPr/>
            <p:nvPr/>
          </p:nvSpPr>
          <p:spPr>
            <a:xfrm rot="10800000">
              <a:off x="159655" y="6041213"/>
              <a:ext cx="195318" cy="200837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13"/>
          <p:cNvGrpSpPr/>
          <p:nvPr/>
        </p:nvGrpSpPr>
        <p:grpSpPr>
          <a:xfrm>
            <a:off x="209721" y="295013"/>
            <a:ext cx="3217427" cy="795098"/>
            <a:chOff x="-1979229" y="740670"/>
            <a:chExt cx="2307771" cy="808730"/>
          </a:xfrm>
        </p:grpSpPr>
        <p:sp>
          <p:nvSpPr>
            <p:cNvPr id="9" name="직사각형 8"/>
            <p:cNvSpPr/>
            <p:nvPr/>
          </p:nvSpPr>
          <p:spPr>
            <a:xfrm>
              <a:off x="-1979229" y="740670"/>
              <a:ext cx="2307771" cy="667657"/>
            </a:xfrm>
            <a:prstGeom prst="rect">
              <a:avLst/>
            </a:prstGeom>
            <a:solidFill>
              <a:srgbClr val="ADADAD">
                <a:alpha val="98824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10800000">
              <a:off x="-1915392" y="1423307"/>
              <a:ext cx="209433" cy="126093"/>
            </a:xfrm>
            <a:prstGeom prst="triangle">
              <a:avLst>
                <a:gd name="adj" fmla="val 0"/>
              </a:avLst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533562" y="385528"/>
            <a:ext cx="24048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E2B9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itchFamily="18" charset="-127"/>
                <a:ea typeface="HY강B" pitchFamily="18" charset="-127"/>
              </a:rPr>
              <a:t>DESING CONCEPT</a:t>
            </a:r>
            <a:endParaRPr lang="en-US" altLang="ko-KR" sz="2400" b="1" dirty="0" smtClean="0">
              <a:solidFill>
                <a:srgbClr val="E2B98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90423" y="2078259"/>
            <a:ext cx="1787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HY강M" pitchFamily="18" charset="-127"/>
                <a:ea typeface="HY강M" pitchFamily="18" charset="-127"/>
              </a:rPr>
              <a:t> </a:t>
            </a:r>
            <a:endParaRPr lang="ko-KR" altLang="en-US" sz="2800" b="1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4" name="아래쪽 화살표 13"/>
          <p:cNvSpPr/>
          <p:nvPr/>
        </p:nvSpPr>
        <p:spPr>
          <a:xfrm rot="16200000">
            <a:off x="5386166" y="2141759"/>
            <a:ext cx="571500" cy="44450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rgbClr val="ADADAD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950800" y="1029466"/>
            <a:ext cx="2926750" cy="523220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LOVELY+MODERN</a:t>
            </a:r>
            <a:endParaRPr lang="en-US" altLang="ko-KR" sz="2800" b="1" dirty="0">
              <a:solidFill>
                <a:srgbClr val="818181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69268" y="3754935"/>
            <a:ext cx="33604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사이트제작을 의</a:t>
            </a:r>
            <a:r>
              <a:rPr lang="ko-KR" altLang="en-US" sz="2800" b="1" dirty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뢰</a:t>
            </a:r>
            <a:r>
              <a:rPr lang="ko-KR" altLang="en-US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하는 고객 입장 </a:t>
            </a:r>
            <a:endParaRPr lang="ko-KR" altLang="en-US" sz="2800" b="1" dirty="0">
              <a:solidFill>
                <a:srgbClr val="818181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8" name="아래쪽 화살표 17"/>
          <p:cNvSpPr/>
          <p:nvPr/>
        </p:nvSpPr>
        <p:spPr>
          <a:xfrm rot="16200000">
            <a:off x="5386166" y="3869235"/>
            <a:ext cx="571500" cy="44450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rgbClr val="ADADAD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74853" y="1826856"/>
            <a:ext cx="455524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-&gt;</a:t>
            </a:r>
            <a:r>
              <a:rPr lang="ko-KR" altLang="en-US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주사용자인 </a:t>
            </a:r>
            <a:r>
              <a:rPr lang="en-US" altLang="ko-KR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20~30</a:t>
            </a:r>
            <a:r>
              <a:rPr lang="ko-KR" altLang="en-US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대 여성을 겨냥한 </a:t>
            </a:r>
            <a:r>
              <a:rPr lang="ko-KR" altLang="en-US" sz="2800" b="1" dirty="0" err="1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러블리한</a:t>
            </a:r>
            <a:r>
              <a:rPr lang="ko-KR" altLang="en-US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 느낌의 </a:t>
            </a:r>
            <a:r>
              <a:rPr lang="ko-KR" altLang="en-US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샴페인 빛 </a:t>
            </a:r>
            <a:r>
              <a:rPr lang="ko-KR" altLang="en-US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파스텔핑크 선택</a:t>
            </a:r>
            <a:endParaRPr lang="en-US" altLang="ko-KR" sz="2800" b="1" dirty="0" smtClean="0">
              <a:solidFill>
                <a:srgbClr val="818181"/>
              </a:solidFill>
              <a:latin typeface="HY강M" pitchFamily="18" charset="-127"/>
              <a:ea typeface="HY강M" pitchFamily="18" charset="-127"/>
            </a:endParaRPr>
          </a:p>
          <a:p>
            <a:endParaRPr lang="en-US" altLang="ko-KR" sz="2800" b="1" dirty="0" smtClean="0">
              <a:solidFill>
                <a:srgbClr val="818181"/>
              </a:solidFill>
              <a:latin typeface="HY강M" pitchFamily="18" charset="-127"/>
              <a:ea typeface="HY강M" pitchFamily="18" charset="-127"/>
            </a:endParaRPr>
          </a:p>
          <a:p>
            <a:r>
              <a:rPr lang="en-US" altLang="ko-KR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-&gt;</a:t>
            </a:r>
            <a:r>
              <a:rPr lang="ko-KR" altLang="en-US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세련되고 모던한 느낌을</a:t>
            </a:r>
            <a:endParaRPr lang="en-US" altLang="ko-KR" sz="2800" b="1" dirty="0" smtClean="0">
              <a:solidFill>
                <a:srgbClr val="818181"/>
              </a:solidFill>
              <a:latin typeface="HY강M" pitchFamily="18" charset="-127"/>
              <a:ea typeface="HY강M" pitchFamily="18" charset="-127"/>
            </a:endParaRPr>
          </a:p>
          <a:p>
            <a:r>
              <a:rPr lang="ko-KR" altLang="en-US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살리고 싶어 파스텔 핑크와 잘 어울리는 무채색 </a:t>
            </a:r>
            <a:r>
              <a:rPr lang="ko-KR" altLang="en-US" sz="2800" b="1" dirty="0" err="1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그레이선택</a:t>
            </a:r>
            <a:endParaRPr lang="ko-KR" altLang="en-US" sz="2800" b="1" dirty="0">
              <a:solidFill>
                <a:srgbClr val="818181"/>
              </a:solidFill>
              <a:latin typeface="HY강M" pitchFamily="18" charset="-127"/>
              <a:ea typeface="HY강M" pitchFamily="18" charset="-127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75" t="22410" r="18186" b="18149"/>
          <a:stretch/>
        </p:blipFill>
        <p:spPr bwMode="auto">
          <a:xfrm>
            <a:off x="885824" y="1112108"/>
            <a:ext cx="5954875" cy="5199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직선 연결선 21"/>
          <p:cNvCxnSpPr/>
          <p:nvPr/>
        </p:nvCxnSpPr>
        <p:spPr>
          <a:xfrm flipH="1">
            <a:off x="1847591" y="4638557"/>
            <a:ext cx="49871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 flipV="1">
            <a:off x="1845791" y="1099088"/>
            <a:ext cx="8061" cy="35418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51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/>
          <p:cNvGrpSpPr/>
          <p:nvPr/>
        </p:nvGrpSpPr>
        <p:grpSpPr>
          <a:xfrm>
            <a:off x="571970" y="1228725"/>
            <a:ext cx="10839288" cy="4391025"/>
            <a:chOff x="159655" y="845101"/>
            <a:chExt cx="5094517" cy="5396949"/>
          </a:xfrm>
          <a:solidFill>
            <a:srgbClr val="FBE7E8">
              <a:alpha val="61961"/>
            </a:srgbClr>
          </a:solidFill>
        </p:grpSpPr>
        <p:sp>
          <p:nvSpPr>
            <p:cNvPr id="46" name="직사각형 45"/>
            <p:cNvSpPr/>
            <p:nvPr/>
          </p:nvSpPr>
          <p:spPr>
            <a:xfrm>
              <a:off x="159657" y="845101"/>
              <a:ext cx="5094515" cy="5196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이등변 삼각형 51"/>
            <p:cNvSpPr/>
            <p:nvPr/>
          </p:nvSpPr>
          <p:spPr>
            <a:xfrm rot="10800000">
              <a:off x="159655" y="6041213"/>
              <a:ext cx="195318" cy="200837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13"/>
          <p:cNvGrpSpPr/>
          <p:nvPr/>
        </p:nvGrpSpPr>
        <p:grpSpPr>
          <a:xfrm>
            <a:off x="209720" y="630578"/>
            <a:ext cx="3217427" cy="795098"/>
            <a:chOff x="-1979229" y="740670"/>
            <a:chExt cx="2307771" cy="808730"/>
          </a:xfrm>
        </p:grpSpPr>
        <p:sp>
          <p:nvSpPr>
            <p:cNvPr id="9" name="직사각형 8"/>
            <p:cNvSpPr/>
            <p:nvPr/>
          </p:nvSpPr>
          <p:spPr>
            <a:xfrm>
              <a:off x="-1979229" y="740670"/>
              <a:ext cx="2307771" cy="667657"/>
            </a:xfrm>
            <a:prstGeom prst="rect">
              <a:avLst/>
            </a:prstGeom>
            <a:solidFill>
              <a:srgbClr val="ADADAD">
                <a:alpha val="98824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10800000">
              <a:off x="-1915392" y="1423307"/>
              <a:ext cx="209433" cy="126093"/>
            </a:xfrm>
            <a:prstGeom prst="triangle">
              <a:avLst>
                <a:gd name="adj" fmla="val 0"/>
              </a:avLst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517003" y="658988"/>
            <a:ext cx="4379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E2B9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itchFamily="18" charset="-127"/>
                <a:ea typeface="HY강B" pitchFamily="18" charset="-127"/>
              </a:rPr>
              <a:t>AI</a:t>
            </a:r>
            <a:endParaRPr lang="en-US" altLang="ko-KR" sz="2400" b="1" dirty="0" smtClean="0">
              <a:solidFill>
                <a:srgbClr val="E2B98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90423" y="2078259"/>
            <a:ext cx="1787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HY강M" pitchFamily="18" charset="-127"/>
                <a:ea typeface="HY강M" pitchFamily="18" charset="-127"/>
              </a:rPr>
              <a:t> </a:t>
            </a:r>
            <a:endParaRPr lang="ko-KR" altLang="en-US" sz="2800" b="1" dirty="0">
              <a:latin typeface="HY강M" pitchFamily="18" charset="-127"/>
              <a:ea typeface="HY강M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9" t="37874" r="23518" b="31910"/>
          <a:stretch/>
        </p:blipFill>
        <p:spPr bwMode="auto">
          <a:xfrm>
            <a:off x="590706" y="1564148"/>
            <a:ext cx="11512846" cy="3347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057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/>
          <p:cNvGrpSpPr/>
          <p:nvPr/>
        </p:nvGrpSpPr>
        <p:grpSpPr>
          <a:xfrm>
            <a:off x="528772" y="384555"/>
            <a:ext cx="10966294" cy="6038687"/>
            <a:chOff x="159655" y="845101"/>
            <a:chExt cx="5094517" cy="5396949"/>
          </a:xfrm>
          <a:solidFill>
            <a:srgbClr val="FBE7E8">
              <a:alpha val="61961"/>
            </a:srgbClr>
          </a:solidFill>
        </p:grpSpPr>
        <p:sp>
          <p:nvSpPr>
            <p:cNvPr id="46" name="직사각형 45"/>
            <p:cNvSpPr/>
            <p:nvPr/>
          </p:nvSpPr>
          <p:spPr>
            <a:xfrm>
              <a:off x="159657" y="845101"/>
              <a:ext cx="5094515" cy="5196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이등변 삼각형 51"/>
            <p:cNvSpPr/>
            <p:nvPr/>
          </p:nvSpPr>
          <p:spPr>
            <a:xfrm rot="10800000">
              <a:off x="159655" y="6041213"/>
              <a:ext cx="195318" cy="200837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528776" y="359341"/>
            <a:ext cx="18582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E2B9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itchFamily="18" charset="-127"/>
                <a:ea typeface="HY강B" pitchFamily="18" charset="-127"/>
              </a:rPr>
              <a:t>STYLE GUIDE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8"/>
          <a:stretch/>
        </p:blipFill>
        <p:spPr>
          <a:xfrm>
            <a:off x="2000410" y="883028"/>
            <a:ext cx="8023021" cy="5540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051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/>
          <p:cNvGrpSpPr/>
          <p:nvPr/>
        </p:nvGrpSpPr>
        <p:grpSpPr>
          <a:xfrm>
            <a:off x="641506" y="628813"/>
            <a:ext cx="10839294" cy="6113283"/>
            <a:chOff x="159655" y="845101"/>
            <a:chExt cx="5094517" cy="5396949"/>
          </a:xfrm>
          <a:solidFill>
            <a:srgbClr val="FBE7E8">
              <a:alpha val="61961"/>
            </a:srgbClr>
          </a:solidFill>
        </p:grpSpPr>
        <p:sp>
          <p:nvSpPr>
            <p:cNvPr id="46" name="직사각형 45"/>
            <p:cNvSpPr/>
            <p:nvPr/>
          </p:nvSpPr>
          <p:spPr>
            <a:xfrm>
              <a:off x="159657" y="845101"/>
              <a:ext cx="5094515" cy="5196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이등변 삼각형 51"/>
            <p:cNvSpPr/>
            <p:nvPr/>
          </p:nvSpPr>
          <p:spPr>
            <a:xfrm rot="10800000">
              <a:off x="159655" y="6041213"/>
              <a:ext cx="195318" cy="200837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13"/>
          <p:cNvGrpSpPr/>
          <p:nvPr/>
        </p:nvGrpSpPr>
        <p:grpSpPr>
          <a:xfrm>
            <a:off x="229964" y="297224"/>
            <a:ext cx="3217427" cy="795098"/>
            <a:chOff x="-1979229" y="740670"/>
            <a:chExt cx="2307771" cy="808730"/>
          </a:xfrm>
        </p:grpSpPr>
        <p:sp>
          <p:nvSpPr>
            <p:cNvPr id="9" name="직사각형 8"/>
            <p:cNvSpPr/>
            <p:nvPr/>
          </p:nvSpPr>
          <p:spPr>
            <a:xfrm>
              <a:off x="-1979229" y="740670"/>
              <a:ext cx="2307771" cy="667657"/>
            </a:xfrm>
            <a:prstGeom prst="rect">
              <a:avLst/>
            </a:prstGeom>
            <a:solidFill>
              <a:srgbClr val="ADADAD">
                <a:alpha val="98824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10800000">
              <a:off x="-1915392" y="1423307"/>
              <a:ext cx="209433" cy="126093"/>
            </a:xfrm>
            <a:prstGeom prst="triangle">
              <a:avLst>
                <a:gd name="adj" fmla="val 0"/>
              </a:avLst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164339" y="385528"/>
            <a:ext cx="1143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E2B9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itchFamily="18" charset="-127"/>
                <a:ea typeface="HY강B" pitchFamily="18" charset="-127"/>
              </a:rPr>
              <a:t>SKETCH</a:t>
            </a:r>
            <a:endParaRPr lang="en-US" altLang="ko-KR" sz="2400" b="1" dirty="0" smtClean="0">
              <a:solidFill>
                <a:srgbClr val="E2B98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8" y="1046228"/>
            <a:ext cx="3523894" cy="51906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764" y="1043800"/>
            <a:ext cx="3829050" cy="5105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7" name="직사각형 16"/>
          <p:cNvSpPr/>
          <p:nvPr/>
        </p:nvSpPr>
        <p:spPr>
          <a:xfrm>
            <a:off x="2665217" y="6161687"/>
            <a:ext cx="16578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8181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itchFamily="18" charset="-127"/>
                <a:ea typeface="HY강B" pitchFamily="18" charset="-127"/>
              </a:rPr>
              <a:t>MAIN PAGE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806120" y="6124408"/>
            <a:ext cx="14622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8181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itchFamily="18" charset="-127"/>
                <a:ea typeface="HY강B" pitchFamily="18" charset="-127"/>
              </a:rPr>
              <a:t>SUB PAGE</a:t>
            </a:r>
          </a:p>
        </p:txBody>
      </p:sp>
    </p:spTree>
    <p:extLst>
      <p:ext uri="{BB962C8B-B14F-4D97-AF65-F5344CB8AC3E}">
        <p14:creationId xmlns:p14="http://schemas.microsoft.com/office/powerpoint/2010/main" val="214573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/>
          <p:cNvGrpSpPr/>
          <p:nvPr/>
        </p:nvGrpSpPr>
        <p:grpSpPr>
          <a:xfrm>
            <a:off x="658513" y="653772"/>
            <a:ext cx="10914283" cy="6018664"/>
            <a:chOff x="159655" y="825950"/>
            <a:chExt cx="5129762" cy="5416100"/>
          </a:xfrm>
          <a:solidFill>
            <a:srgbClr val="FBE7E8">
              <a:alpha val="61961"/>
            </a:srgbClr>
          </a:solidFill>
        </p:grpSpPr>
        <p:sp>
          <p:nvSpPr>
            <p:cNvPr id="46" name="직사각형 45"/>
            <p:cNvSpPr/>
            <p:nvPr/>
          </p:nvSpPr>
          <p:spPr>
            <a:xfrm>
              <a:off x="194902" y="825950"/>
              <a:ext cx="5094515" cy="5196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이등변 삼각형 51"/>
            <p:cNvSpPr/>
            <p:nvPr/>
          </p:nvSpPr>
          <p:spPr>
            <a:xfrm rot="10800000">
              <a:off x="159655" y="6041213"/>
              <a:ext cx="195318" cy="200837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13"/>
          <p:cNvGrpSpPr/>
          <p:nvPr/>
        </p:nvGrpSpPr>
        <p:grpSpPr>
          <a:xfrm>
            <a:off x="209721" y="295013"/>
            <a:ext cx="3217427" cy="795098"/>
            <a:chOff x="-1979229" y="740670"/>
            <a:chExt cx="2307771" cy="808730"/>
          </a:xfrm>
        </p:grpSpPr>
        <p:sp>
          <p:nvSpPr>
            <p:cNvPr id="9" name="직사각형 8"/>
            <p:cNvSpPr/>
            <p:nvPr/>
          </p:nvSpPr>
          <p:spPr>
            <a:xfrm>
              <a:off x="-1979229" y="740670"/>
              <a:ext cx="2307771" cy="667657"/>
            </a:xfrm>
            <a:prstGeom prst="rect">
              <a:avLst/>
            </a:prstGeom>
            <a:solidFill>
              <a:srgbClr val="ADADAD">
                <a:alpha val="98824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10800000">
              <a:off x="-1915392" y="1423307"/>
              <a:ext cx="209433" cy="126093"/>
            </a:xfrm>
            <a:prstGeom prst="triangle">
              <a:avLst>
                <a:gd name="adj" fmla="val 0"/>
              </a:avLst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38329" y="392381"/>
            <a:ext cx="33602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E2B9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itchFamily="18" charset="-127"/>
                <a:ea typeface="HY강B" pitchFamily="18" charset="-127"/>
              </a:rPr>
              <a:t>WIRE FRAME</a:t>
            </a:r>
            <a:r>
              <a:rPr lang="en-US" altLang="ko-KR" sz="2400" b="1" dirty="0" smtClean="0">
                <a:solidFill>
                  <a:srgbClr val="E2B9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itchFamily="18" charset="-127"/>
                <a:ea typeface="HY강B" pitchFamily="18" charset="-127"/>
              </a:rPr>
              <a:t>_MIAN PAGE</a:t>
            </a:r>
            <a:endParaRPr lang="en-US" altLang="ko-KR" sz="2400" b="1" dirty="0" smtClean="0">
              <a:solidFill>
                <a:srgbClr val="E2B98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5697316" y="3028950"/>
            <a:ext cx="571500" cy="44450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rgbClr val="ADADAD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4" t="12203" r="37639" b="9807"/>
          <a:stretch/>
        </p:blipFill>
        <p:spPr bwMode="auto">
          <a:xfrm>
            <a:off x="4257675" y="544781"/>
            <a:ext cx="3378172" cy="5657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사각형 설명선 2"/>
          <p:cNvSpPr/>
          <p:nvPr/>
        </p:nvSpPr>
        <p:spPr>
          <a:xfrm>
            <a:off x="8436111" y="1308858"/>
            <a:ext cx="1738193" cy="628650"/>
          </a:xfrm>
          <a:prstGeom prst="wedgeRectCallout">
            <a:avLst>
              <a:gd name="adj1" fmla="val -174091"/>
              <a:gd name="adj2" fmla="val -10333"/>
            </a:avLst>
          </a:prstGeom>
          <a:solidFill>
            <a:schemeClr val="bg1"/>
          </a:solidFill>
          <a:ln>
            <a:solidFill>
              <a:srgbClr val="8181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Text</a:t>
            </a:r>
            <a:r>
              <a:rPr lang="ko-KR" altLang="en-US" sz="1400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와 </a:t>
            </a:r>
            <a:r>
              <a:rPr lang="ko-KR" altLang="en-US" sz="1400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메인 사진</a:t>
            </a:r>
            <a:r>
              <a:rPr lang="en-US" altLang="ko-KR" sz="1400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 </a:t>
            </a:r>
            <a:endParaRPr lang="en-US" altLang="ko-KR" sz="1400" dirty="0" smtClean="0">
              <a:solidFill>
                <a:srgbClr val="818181"/>
              </a:solidFill>
              <a:latin typeface="HY강M" pitchFamily="18" charset="-127"/>
              <a:ea typeface="HY강M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애니메이션 </a:t>
            </a:r>
            <a:endParaRPr lang="en-US" altLang="ko-KR" sz="1400" dirty="0" smtClean="0">
              <a:solidFill>
                <a:srgbClr val="818181"/>
              </a:solidFill>
              <a:latin typeface="HY강M" pitchFamily="18" charset="-127"/>
              <a:ea typeface="HY강M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효과 </a:t>
            </a:r>
            <a:endParaRPr lang="ko-KR" altLang="en-US" sz="1400" dirty="0">
              <a:solidFill>
                <a:srgbClr val="818181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7" name="사각형 설명선 16"/>
          <p:cNvSpPr/>
          <p:nvPr/>
        </p:nvSpPr>
        <p:spPr>
          <a:xfrm>
            <a:off x="9305207" y="386789"/>
            <a:ext cx="1738193" cy="628650"/>
          </a:xfrm>
          <a:prstGeom prst="wedgeRectCallout">
            <a:avLst>
              <a:gd name="adj1" fmla="val -166967"/>
              <a:gd name="adj2" fmla="val -8818"/>
            </a:avLst>
          </a:prstGeom>
          <a:solidFill>
            <a:schemeClr val="bg1"/>
          </a:solidFill>
          <a:ln>
            <a:solidFill>
              <a:srgbClr val="8181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MENU interactive </a:t>
            </a:r>
          </a:p>
          <a:p>
            <a:pPr algn="ctr"/>
            <a:r>
              <a:rPr lang="ko-KR" altLang="en-US" sz="1400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애니메이션 반응</a:t>
            </a:r>
            <a:endParaRPr lang="en-US" altLang="ko-KR" sz="1400" dirty="0" smtClean="0">
              <a:solidFill>
                <a:srgbClr val="818181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5" name="순서도: 처리 4"/>
          <p:cNvSpPr/>
          <p:nvPr/>
        </p:nvSpPr>
        <p:spPr>
          <a:xfrm>
            <a:off x="4105275" y="392381"/>
            <a:ext cx="3790950" cy="1903144"/>
          </a:xfrm>
          <a:prstGeom prst="flowChartProcess">
            <a:avLst/>
          </a:prstGeom>
          <a:noFill/>
          <a:ln>
            <a:solidFill>
              <a:srgbClr val="E2B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순서도: 처리 18"/>
          <p:cNvSpPr/>
          <p:nvPr/>
        </p:nvSpPr>
        <p:spPr>
          <a:xfrm>
            <a:off x="4039966" y="2386111"/>
            <a:ext cx="3790950" cy="1903144"/>
          </a:xfrm>
          <a:prstGeom prst="flowChartProcess">
            <a:avLst/>
          </a:prstGeom>
          <a:noFill/>
          <a:ln>
            <a:solidFill>
              <a:srgbClr val="E2B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처리 19"/>
          <p:cNvSpPr/>
          <p:nvPr/>
        </p:nvSpPr>
        <p:spPr>
          <a:xfrm>
            <a:off x="4051286" y="4421456"/>
            <a:ext cx="3790950" cy="1903144"/>
          </a:xfrm>
          <a:prstGeom prst="flowChartProcess">
            <a:avLst/>
          </a:prstGeom>
          <a:noFill/>
          <a:ln>
            <a:solidFill>
              <a:srgbClr val="E2B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857500" y="1343953"/>
            <a:ext cx="944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818181"/>
                </a:solidFill>
              </a:rPr>
              <a:t>PAGE1 :</a:t>
            </a:r>
            <a:endParaRPr lang="ko-KR" altLang="en-US" dirty="0">
              <a:solidFill>
                <a:srgbClr val="81818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09875" y="3093378"/>
            <a:ext cx="944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818181"/>
                </a:solidFill>
              </a:rPr>
              <a:t>PAGE2 :</a:t>
            </a:r>
            <a:endParaRPr lang="ko-KR" altLang="en-US" dirty="0">
              <a:solidFill>
                <a:srgbClr val="81818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01045" y="5031056"/>
            <a:ext cx="944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818181"/>
                </a:solidFill>
              </a:rPr>
              <a:t>PAGE3 :</a:t>
            </a:r>
            <a:endParaRPr lang="ko-KR" altLang="en-US" dirty="0">
              <a:solidFill>
                <a:srgbClr val="818181"/>
              </a:solidFill>
            </a:endParaRPr>
          </a:p>
        </p:txBody>
      </p:sp>
      <p:sp>
        <p:nvSpPr>
          <p:cNvPr id="18" name="사각형 설명선 17"/>
          <p:cNvSpPr/>
          <p:nvPr/>
        </p:nvSpPr>
        <p:spPr>
          <a:xfrm>
            <a:off x="8047021" y="2295525"/>
            <a:ext cx="2630504" cy="1177925"/>
          </a:xfrm>
          <a:prstGeom prst="wedgeRectCallout">
            <a:avLst>
              <a:gd name="adj1" fmla="val -75041"/>
              <a:gd name="adj2" fmla="val 76500"/>
            </a:avLst>
          </a:prstGeom>
          <a:solidFill>
            <a:schemeClr val="bg1"/>
          </a:solidFill>
          <a:ln>
            <a:solidFill>
              <a:srgbClr val="8181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제공되는 서비스의 간략한 </a:t>
            </a:r>
            <a:endParaRPr lang="en-US" altLang="ko-KR" sz="1200" dirty="0" smtClean="0">
              <a:solidFill>
                <a:srgbClr val="818181"/>
              </a:solidFill>
              <a:latin typeface="HY강M" pitchFamily="18" charset="-127"/>
              <a:ea typeface="HY강M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설명과 이미지</a:t>
            </a:r>
            <a:endParaRPr lang="en-US" altLang="ko-KR" sz="1200" dirty="0" smtClean="0">
              <a:solidFill>
                <a:srgbClr val="818181"/>
              </a:solidFill>
              <a:latin typeface="HY강M" pitchFamily="18" charset="-127"/>
              <a:ea typeface="HY강M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-&gt;MORE</a:t>
            </a:r>
            <a:r>
              <a:rPr lang="ko-KR" altLang="en-US" sz="1200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박스</a:t>
            </a:r>
            <a:r>
              <a:rPr lang="en-US" altLang="ko-KR" sz="1200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 </a:t>
            </a:r>
            <a:r>
              <a:rPr lang="ko-KR" altLang="en-US" sz="1200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선택 시 </a:t>
            </a:r>
            <a:endParaRPr lang="en-US" altLang="ko-KR" sz="1200" dirty="0">
              <a:solidFill>
                <a:srgbClr val="818181"/>
              </a:solidFill>
              <a:latin typeface="HY강M" pitchFamily="18" charset="-127"/>
              <a:ea typeface="HY강M" pitchFamily="18" charset="-127"/>
            </a:endParaRPr>
          </a:p>
          <a:p>
            <a:r>
              <a:rPr lang="en-US" altLang="ko-KR" sz="1200" dirty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 </a:t>
            </a:r>
            <a:r>
              <a:rPr lang="en-US" altLang="ko-KR" sz="1200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 </a:t>
            </a:r>
            <a:r>
              <a:rPr lang="ko-KR" altLang="en-US" sz="1200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서브페이지로 이동</a:t>
            </a:r>
            <a:endParaRPr lang="en-US" altLang="ko-KR" sz="1200" dirty="0" smtClean="0">
              <a:solidFill>
                <a:srgbClr val="818181"/>
              </a:solidFill>
              <a:latin typeface="HY강M" pitchFamily="18" charset="-127"/>
              <a:ea typeface="HY강M" pitchFamily="18" charset="-127"/>
            </a:endParaRPr>
          </a:p>
          <a:p>
            <a:r>
              <a:rPr lang="en-US" altLang="ko-KR" sz="1200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-&gt;</a:t>
            </a:r>
            <a:r>
              <a:rPr lang="ko-KR" altLang="en-US" sz="1200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이미지 </a:t>
            </a:r>
            <a:r>
              <a:rPr lang="ko-KR" altLang="en-US" sz="1200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박스들의</a:t>
            </a:r>
            <a:r>
              <a:rPr lang="en-US" altLang="ko-KR" sz="1200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hover</a:t>
            </a:r>
            <a:r>
              <a:rPr lang="ko-KR" altLang="en-US" sz="1200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시 색깔변화</a:t>
            </a:r>
            <a:endParaRPr lang="ko-KR" altLang="en-US" sz="1200" dirty="0">
              <a:solidFill>
                <a:srgbClr val="818181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8" name="사각형 설명선 27"/>
          <p:cNvSpPr/>
          <p:nvPr/>
        </p:nvSpPr>
        <p:spPr>
          <a:xfrm>
            <a:off x="8262219" y="4289813"/>
            <a:ext cx="2085975" cy="951384"/>
          </a:xfrm>
          <a:prstGeom prst="wedgeRectCallout">
            <a:avLst>
              <a:gd name="adj1" fmla="val -103857"/>
              <a:gd name="adj2" fmla="val 74483"/>
            </a:avLst>
          </a:prstGeom>
          <a:solidFill>
            <a:schemeClr val="bg1"/>
          </a:solidFill>
          <a:ln>
            <a:solidFill>
              <a:srgbClr val="8181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프로필사</a:t>
            </a:r>
            <a:r>
              <a:rPr lang="ko-KR" altLang="en-US" sz="1600" dirty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진</a:t>
            </a:r>
            <a:r>
              <a:rPr lang="ko-KR" altLang="en-US" sz="1600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과 수료증 을 </a:t>
            </a:r>
            <a:r>
              <a:rPr lang="ko-KR" altLang="en-US" sz="1600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배열 후 </a:t>
            </a:r>
            <a:r>
              <a:rPr lang="en-US" altLang="ko-KR" sz="1600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hover</a:t>
            </a:r>
            <a:r>
              <a:rPr lang="ko-KR" altLang="en-US" sz="1600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효과</a:t>
            </a:r>
            <a:endParaRPr lang="ko-KR" altLang="en-US" sz="1600" dirty="0">
              <a:solidFill>
                <a:srgbClr val="818181"/>
              </a:solidFill>
              <a:latin typeface="HY강M" pitchFamily="18" charset="-127"/>
              <a:ea typeface="HY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573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1484</TotalTime>
  <Words>187</Words>
  <Application>Microsoft Office PowerPoint</Application>
  <PresentationFormat>사용자 지정</PresentationFormat>
  <Paragraphs>60</Paragraphs>
  <Slides>12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3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nayoun kim</dc:creator>
  <cp:lastModifiedBy>Windows 사용자</cp:lastModifiedBy>
  <cp:revision>163</cp:revision>
  <dcterms:created xsi:type="dcterms:W3CDTF">2014-11-03T10:30:00Z</dcterms:created>
  <dcterms:modified xsi:type="dcterms:W3CDTF">2019-11-08T06:40:56Z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2052-10.1.0.6374</vt:lpwstr>
  </property>
</Properties>
</file>